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34"/>
  </p:notesMasterIdLst>
  <p:sldIdLst>
    <p:sldId id="256" r:id="rId2"/>
    <p:sldId id="31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</p:sldIdLst>
  <p:sldSz cx="9144000" cy="5143500" type="screen16x9"/>
  <p:notesSz cx="6858000" cy="9144000"/>
  <p:embeddedFontLst>
    <p:embeddedFont>
      <p:font typeface="Exo 2" panose="020B0604020202020204" charset="0"/>
      <p:regular r:id="rId35"/>
      <p:bold r:id="rId36"/>
      <p:italic r:id="rId37"/>
      <p:boldItalic r:id="rId38"/>
    </p:embeddedFont>
    <p:embeddedFont>
      <p:font typeface="Fira Sans Extra Condensed Medium" panose="020B0604020202020204" charset="0"/>
      <p:regular r:id="rId39"/>
      <p:bold r:id="rId40"/>
      <p:italic r:id="rId41"/>
      <p:boldItalic r:id="rId42"/>
    </p:embeddedFont>
    <p:embeddedFont>
      <p:font typeface="Roboto Condensed" panose="02000000000000000000" pitchFamily="2" charset="0"/>
      <p:regular r:id="rId43"/>
      <p:bold r:id="rId44"/>
      <p:italic r:id="rId45"/>
      <p:boldItalic r:id="rId46"/>
    </p:embeddedFont>
    <p:embeddedFont>
      <p:font typeface="Roboto Condensed Light" panose="02000000000000000000" pitchFamily="2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45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7D625C-7C52-47B6-A632-3CCF031A635B}">
  <a:tblStyle styleId="{AC7D625C-7C52-47B6-A632-3CCF031A63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84" y="144"/>
      </p:cViewPr>
      <p:guideLst>
        <p:guide orient="horz" pos="154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946baac85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e946baac85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e6e71cbe65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e6e71cbe65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e6e71cbe65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e6e71cbe65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e6e71cbe6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e6e71cbe6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e6e71cbe65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e6e71cbe65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6e71cbe6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e6e71cbe65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8d3b44f0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8d3b44f0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e6e71cbe65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e6e71cbe65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e6e71cbe65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e6e71cbe65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2db3e8363_1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2db3e8363_1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e6e71cbe65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e6e71cbe65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e6e71cbe65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e6e71cbe65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e6e71cbe65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e6e71cbe65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ed24c799c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ed24c799c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ed24c799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ed24c799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ed24c799c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ed24c799c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ed24c799c7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ed24c799c7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d24c799c7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d24c799c7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8d3b44f0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8d3b44f08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ed24c799c7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ed24c799c7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ed2bb9ade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ed2bb9ade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eff14ac42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eff14ac42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ed24c799c7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ed24c799c7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946baac8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946baac8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e946baac8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e946baac8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e946baac8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e946baac8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e946baac85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e946baac85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29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1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7" r:id="rId5"/>
    <p:sldLayoutId id="2147483661" r:id="rId6"/>
    <p:sldLayoutId id="2147483663" r:id="rId7"/>
    <p:sldLayoutId id="2147483664" r:id="rId8"/>
    <p:sldLayoutId id="2147483670" r:id="rId9"/>
    <p:sldLayoutId id="2147483671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endParaRPr dirty="0"/>
          </a:p>
        </p:txBody>
      </p:sp>
      <p:sp>
        <p:nvSpPr>
          <p:cNvPr id="141" name="Google Shape;141;p30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04 - Seaborn</a:t>
            </a:r>
            <a:endParaRPr/>
          </a:p>
        </p:txBody>
      </p:sp>
      <p:cxnSp>
        <p:nvCxnSpPr>
          <p:cNvPr id="142" name="Google Shape;142;p30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Syntax: sns.lineplot(x=, y=, data)  </a:t>
            </a:r>
            <a:endParaRPr/>
          </a:p>
        </p:txBody>
      </p:sp>
      <p:sp>
        <p:nvSpPr>
          <p:cNvPr id="206" name="Google Shape;206;p3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sns.lineplot()</a:t>
            </a:r>
            <a:endParaRPr/>
          </a:p>
        </p:txBody>
      </p:sp>
      <p:pic>
        <p:nvPicPr>
          <p:cNvPr id="207" name="Google Shape;207;p38" descr="seaborn.lineplot — seaborn 0.11.1 documentati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0500" y="1980144"/>
            <a:ext cx="2760875" cy="205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9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Syntax: sns.histplot(data) 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Creates a histogram - similar to matplotlib’s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plt.hist()</a:t>
            </a:r>
            <a:endParaRPr/>
          </a:p>
        </p:txBody>
      </p:sp>
      <p:sp>
        <p:nvSpPr>
          <p:cNvPr id="213" name="Google Shape;213;p3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sns.histplot()</a:t>
            </a:r>
            <a:endParaRPr/>
          </a:p>
        </p:txBody>
      </p:sp>
      <p:pic>
        <p:nvPicPr>
          <p:cNvPr id="214" name="Google Shape;214;p39" descr="seaborn.histplot — seaborn 0.11.1 documentati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3950" y="1039238"/>
            <a:ext cx="4857750" cy="366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2809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Syntax: sns.pairplot(data) 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creates correlative graphs for all data in the datasets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column has its own entry in the matrix - and the diagonal holds the graphs with the same column relations</a:t>
            </a:r>
            <a:endParaRPr/>
          </a:p>
        </p:txBody>
      </p:sp>
      <p:sp>
        <p:nvSpPr>
          <p:cNvPr id="220" name="Google Shape;220;p40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sns.pairplot()</a:t>
            </a:r>
            <a:endParaRPr/>
          </a:p>
        </p:txBody>
      </p:sp>
      <p:pic>
        <p:nvPicPr>
          <p:cNvPr id="221" name="Google Shape;221;p40" descr="seaborn.pairplot — seaborn 0.11.1 documentati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3725" y="1159675"/>
            <a:ext cx="3796226" cy="379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1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2809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Syntax: sns.rugplot(data=, x=) 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Creates a density indicator plot at the bottom of the graph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4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sns.rugplot()</a:t>
            </a:r>
            <a:endParaRPr/>
          </a:p>
        </p:txBody>
      </p:sp>
      <p:pic>
        <p:nvPicPr>
          <p:cNvPr id="228" name="Google Shape;228;p41"/>
          <p:cNvPicPr preferRelativeResize="0"/>
          <p:nvPr/>
        </p:nvPicPr>
        <p:blipFill rotWithShape="1">
          <a:blip r:embed="rId3">
            <a:alphaModFix/>
          </a:blip>
          <a:srcRect r="23570"/>
          <a:stretch/>
        </p:blipFill>
        <p:spPr>
          <a:xfrm>
            <a:off x="4429300" y="987825"/>
            <a:ext cx="4238325" cy="355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2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2809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Syntax: sns.kdeplot(data=, x=) 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Creates a plot with the sum of all kernel density estimation plots (value of probability density)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4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sns.kdeplot()</a:t>
            </a:r>
            <a:endParaRPr/>
          </a:p>
        </p:txBody>
      </p:sp>
      <p:pic>
        <p:nvPicPr>
          <p:cNvPr id="235" name="Google Shape;235;p42"/>
          <p:cNvPicPr preferRelativeResize="0"/>
          <p:nvPr/>
        </p:nvPicPr>
        <p:blipFill rotWithShape="1">
          <a:blip r:embed="rId3">
            <a:alphaModFix/>
          </a:blip>
          <a:srcRect r="23570"/>
          <a:stretch/>
        </p:blipFill>
        <p:spPr>
          <a:xfrm>
            <a:off x="3909050" y="2749863"/>
            <a:ext cx="2500600" cy="209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9050" y="899585"/>
            <a:ext cx="2500600" cy="1850277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42"/>
          <p:cNvSpPr txBox="1"/>
          <p:nvPr/>
        </p:nvSpPr>
        <p:spPr>
          <a:xfrm>
            <a:off x="6663325" y="1081800"/>
            <a:ext cx="20376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Turns this (representation of KDE of all points)</a:t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… into this (sum of all those graphs)</a:t>
            </a:r>
            <a:endParaRPr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3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MATRIX PLOTS</a:t>
            </a:r>
            <a:endParaRPr/>
          </a:p>
        </p:txBody>
      </p:sp>
      <p:sp>
        <p:nvSpPr>
          <p:cNvPr id="243" name="Google Shape;243;p43"/>
          <p:cNvSpPr txBox="1">
            <a:spLocks noGrp="1"/>
          </p:cNvSpPr>
          <p:nvPr>
            <p:ph type="title" idx="2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244" name="Google Shape;244;p43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4"/>
          <p:cNvSpPr txBox="1">
            <a:spLocks noGrp="1"/>
          </p:cNvSpPr>
          <p:nvPr>
            <p:ph type="body" idx="1"/>
          </p:nvPr>
        </p:nvSpPr>
        <p:spPr>
          <a:xfrm>
            <a:off x="668600" y="1172450"/>
            <a:ext cx="2809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Syntax: sns.heatmap(data) 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Visualizes data with different gradients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Data Tips: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ratio-based heatmaps, use data.corr()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For value based heatmaps with only using two columns in a dataframe, create a pivot table: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Syntax: df.pivot_table(values=, index=, column=)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4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sns.heatmap()</a:t>
            </a:r>
            <a:endParaRPr/>
          </a:p>
        </p:txBody>
      </p:sp>
      <p:pic>
        <p:nvPicPr>
          <p:cNvPr id="251" name="Google Shape;25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1150" y="1390650"/>
            <a:ext cx="4191000" cy="23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CATEGORICAL PLOTS</a:t>
            </a:r>
            <a:endParaRPr/>
          </a:p>
        </p:txBody>
      </p:sp>
      <p:sp>
        <p:nvSpPr>
          <p:cNvPr id="257" name="Google Shape;257;p45"/>
          <p:cNvSpPr txBox="1">
            <a:spLocks noGrp="1"/>
          </p:cNvSpPr>
          <p:nvPr>
            <p:ph type="title" idx="2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258" name="Google Shape;258;p45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6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2809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Syntax: sns.barplot(x=[column name], y=[column name], data=[dataframe name]) -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aggregates data based of the mean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4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sns.barplot()</a:t>
            </a:r>
            <a:endParaRPr/>
          </a:p>
        </p:txBody>
      </p:sp>
      <p:pic>
        <p:nvPicPr>
          <p:cNvPr id="265" name="Google Shape;26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2525" y="1630650"/>
            <a:ext cx="3486150" cy="230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7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2809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Syntax: sns.countplot(x=[column name], data=[dataframe name]) -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Similar to bar plot - but gives value count data instead of aggregation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4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sns.countplot()</a:t>
            </a:r>
            <a:endParaRPr/>
          </a:p>
        </p:txBody>
      </p:sp>
      <p:pic>
        <p:nvPicPr>
          <p:cNvPr id="272" name="Google Shape;272;p47"/>
          <p:cNvPicPr preferRelativeResize="0"/>
          <p:nvPr/>
        </p:nvPicPr>
        <p:blipFill rotWithShape="1">
          <a:blip r:embed="rId3">
            <a:alphaModFix/>
          </a:blip>
          <a:srcRect r="31313"/>
          <a:stretch/>
        </p:blipFill>
        <p:spPr>
          <a:xfrm>
            <a:off x="4592525" y="1544350"/>
            <a:ext cx="3663625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9"/>
          <p:cNvSpPr txBox="1">
            <a:spLocks noGrp="1"/>
          </p:cNvSpPr>
          <p:nvPr>
            <p:ph type="ctrTitle"/>
          </p:nvPr>
        </p:nvSpPr>
        <p:spPr>
          <a:xfrm>
            <a:off x="1645200" y="352850"/>
            <a:ext cx="5853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Course Overview:</a:t>
            </a:r>
            <a:endParaRPr dirty="0"/>
          </a:p>
        </p:txBody>
      </p:sp>
      <p:sp>
        <p:nvSpPr>
          <p:cNvPr id="231" name="Google Shape;231;p39"/>
          <p:cNvSpPr/>
          <p:nvPr/>
        </p:nvSpPr>
        <p:spPr>
          <a:xfrm>
            <a:off x="662850" y="1299050"/>
            <a:ext cx="1561800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  <a:sym typeface="Exo 2"/>
              </a:rPr>
              <a:t>1.1 - Python Review</a:t>
            </a:r>
            <a:endParaRPr sz="1200" dirty="0">
              <a:solidFill>
                <a:schemeClr val="accent1"/>
              </a:solidFill>
              <a:latin typeface="Exo 2"/>
              <a:sym typeface="Exo 2"/>
            </a:endParaRPr>
          </a:p>
        </p:txBody>
      </p:sp>
      <p:sp>
        <p:nvSpPr>
          <p:cNvPr id="232" name="Google Shape;232;p39"/>
          <p:cNvSpPr/>
          <p:nvPr/>
        </p:nvSpPr>
        <p:spPr>
          <a:xfrm>
            <a:off x="2684776" y="1309150"/>
            <a:ext cx="15618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dirty="0">
                <a:solidFill>
                  <a:schemeClr val="accent1"/>
                </a:solidFill>
                <a:latin typeface="Exo 2"/>
              </a:rPr>
              <a:t>1.2 - Numpy</a:t>
            </a:r>
            <a:endParaRPr sz="12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33" name="Google Shape;233;p39"/>
          <p:cNvCxnSpPr>
            <a:stCxn id="231" idx="3"/>
            <a:endCxn id="232" idx="1"/>
          </p:cNvCxnSpPr>
          <p:nvPr/>
        </p:nvCxnSpPr>
        <p:spPr>
          <a:xfrm>
            <a:off x="2224650" y="1697300"/>
            <a:ext cx="4602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4" name="Google Shape;234;p39"/>
          <p:cNvSpPr/>
          <p:nvPr/>
        </p:nvSpPr>
        <p:spPr>
          <a:xfrm>
            <a:off x="4681975" y="1298950"/>
            <a:ext cx="1561800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  <a:sym typeface="Exo 2"/>
              </a:rPr>
              <a:t>1.3 - Pandas</a:t>
            </a:r>
            <a:endParaRPr sz="1200" dirty="0">
              <a:solidFill>
                <a:schemeClr val="accent1"/>
              </a:solidFill>
              <a:latin typeface="Exo 2"/>
              <a:sym typeface="Exo 2"/>
            </a:endParaRPr>
          </a:p>
        </p:txBody>
      </p:sp>
      <p:sp>
        <p:nvSpPr>
          <p:cNvPr id="235" name="Google Shape;235;p39"/>
          <p:cNvSpPr/>
          <p:nvPr/>
        </p:nvSpPr>
        <p:spPr>
          <a:xfrm>
            <a:off x="6679176" y="1309250"/>
            <a:ext cx="15618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</a:rPr>
              <a:t>1.4 - Seaborn</a:t>
            </a:r>
            <a:endParaRPr sz="12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36" name="Google Shape;236;p39"/>
          <p:cNvCxnSpPr>
            <a:stCxn id="234" idx="3"/>
            <a:endCxn id="235" idx="1"/>
          </p:cNvCxnSpPr>
          <p:nvPr/>
        </p:nvCxnSpPr>
        <p:spPr>
          <a:xfrm>
            <a:off x="6243775" y="1697200"/>
            <a:ext cx="435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7" name="Google Shape;237;p39"/>
          <p:cNvCxnSpPr/>
          <p:nvPr/>
        </p:nvCxnSpPr>
        <p:spPr>
          <a:xfrm>
            <a:off x="4234250" y="1697300"/>
            <a:ext cx="435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8" name="Google Shape;238;p39"/>
          <p:cNvSpPr/>
          <p:nvPr/>
        </p:nvSpPr>
        <p:spPr>
          <a:xfrm>
            <a:off x="662850" y="2388075"/>
            <a:ext cx="1021500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  <a:sym typeface="Exo 2"/>
              </a:rPr>
              <a:t>2.1 - ML Intro</a:t>
            </a:r>
            <a:endParaRPr sz="1200" dirty="0">
              <a:solidFill>
                <a:schemeClr val="accent1"/>
              </a:solidFill>
              <a:latin typeface="Exo 2"/>
              <a:sym typeface="Exo 2"/>
            </a:endParaRPr>
          </a:p>
        </p:txBody>
      </p:sp>
      <p:sp>
        <p:nvSpPr>
          <p:cNvPr id="239" name="Google Shape;239;p39"/>
          <p:cNvSpPr/>
          <p:nvPr/>
        </p:nvSpPr>
        <p:spPr>
          <a:xfrm>
            <a:off x="1985500" y="2398175"/>
            <a:ext cx="10215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accent1"/>
                </a:solidFill>
                <a:latin typeface="Exo 2"/>
              </a:rPr>
              <a:t>2.2 - Linear Regression</a:t>
            </a:r>
            <a:endParaRPr sz="11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40" name="Google Shape;240;p39"/>
          <p:cNvCxnSpPr>
            <a:stCxn id="238" idx="3"/>
            <a:endCxn id="239" idx="1"/>
          </p:cNvCxnSpPr>
          <p:nvPr/>
        </p:nvCxnSpPr>
        <p:spPr>
          <a:xfrm>
            <a:off x="1684350" y="2786325"/>
            <a:ext cx="3012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1" name="Google Shape;241;p39"/>
          <p:cNvSpPr/>
          <p:nvPr/>
        </p:nvSpPr>
        <p:spPr>
          <a:xfrm>
            <a:off x="3287163" y="2387975"/>
            <a:ext cx="1021500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rPr>
              <a:t>2.3 - Logistic Regression</a:t>
            </a:r>
            <a:endParaRPr sz="1100" dirty="0">
              <a:solidFill>
                <a:schemeClr val="accen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42" name="Google Shape;242;p39"/>
          <p:cNvSpPr/>
          <p:nvPr/>
        </p:nvSpPr>
        <p:spPr>
          <a:xfrm>
            <a:off x="4593637" y="2398275"/>
            <a:ext cx="10215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1100" dirty="0">
                <a:solidFill>
                  <a:schemeClr val="accent1"/>
                </a:solidFill>
                <a:latin typeface="Exo 2"/>
              </a:rPr>
              <a:t>2.4 -</a:t>
            </a:r>
            <a:r>
              <a:rPr lang="de-DE" sz="1100" dirty="0" err="1">
                <a:solidFill>
                  <a:schemeClr val="accent1"/>
                </a:solidFill>
                <a:latin typeface="Exo 2"/>
              </a:rPr>
              <a:t>Naïve</a:t>
            </a:r>
            <a:r>
              <a:rPr lang="de-DE" sz="1100" dirty="0">
                <a:solidFill>
                  <a:schemeClr val="accent1"/>
                </a:solidFill>
                <a:latin typeface="Exo 2"/>
              </a:rPr>
              <a:t> Bayes </a:t>
            </a:r>
            <a:r>
              <a:rPr lang="de-DE" sz="1100" dirty="0" err="1">
                <a:solidFill>
                  <a:schemeClr val="accent1"/>
                </a:solidFill>
                <a:latin typeface="Exo 2"/>
              </a:rPr>
              <a:t>Classifier</a:t>
            </a:r>
            <a:endParaRPr sz="11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43" name="Google Shape;243;p39"/>
          <p:cNvCxnSpPr>
            <a:stCxn id="241" idx="3"/>
            <a:endCxn id="242" idx="1"/>
          </p:cNvCxnSpPr>
          <p:nvPr/>
        </p:nvCxnSpPr>
        <p:spPr>
          <a:xfrm>
            <a:off x="4308663" y="2786225"/>
            <a:ext cx="284974" cy="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4" name="Google Shape;244;p39"/>
          <p:cNvCxnSpPr/>
          <p:nvPr/>
        </p:nvCxnSpPr>
        <p:spPr>
          <a:xfrm>
            <a:off x="2999078" y="2786325"/>
            <a:ext cx="284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5" name="Google Shape;245;p39"/>
          <p:cNvSpPr/>
          <p:nvPr/>
        </p:nvSpPr>
        <p:spPr>
          <a:xfrm>
            <a:off x="7211180" y="2367574"/>
            <a:ext cx="1021500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accent1"/>
                </a:solidFill>
                <a:latin typeface="Exo 2"/>
                <a:sym typeface="Exo 2"/>
              </a:rPr>
              <a:t>2.6 - Decision Trees</a:t>
            </a:r>
            <a:endParaRPr sz="1100" dirty="0">
              <a:solidFill>
                <a:schemeClr val="accent1"/>
              </a:solidFill>
              <a:latin typeface="Exo 2"/>
              <a:sym typeface="Exo 2"/>
            </a:endParaRPr>
          </a:p>
        </p:txBody>
      </p:sp>
      <p:cxnSp>
        <p:nvCxnSpPr>
          <p:cNvPr id="247" name="Google Shape;247;p39"/>
          <p:cNvCxnSpPr>
            <a:cxnSpLocks/>
          </p:cNvCxnSpPr>
          <p:nvPr/>
        </p:nvCxnSpPr>
        <p:spPr>
          <a:xfrm>
            <a:off x="6926180" y="2770549"/>
            <a:ext cx="2850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8" name="Google Shape;248;p39"/>
          <p:cNvCxnSpPr>
            <a:cxnSpLocks/>
          </p:cNvCxnSpPr>
          <p:nvPr/>
        </p:nvCxnSpPr>
        <p:spPr>
          <a:xfrm>
            <a:off x="5619980" y="2796625"/>
            <a:ext cx="284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9" name="Google Shape;249;p39"/>
          <p:cNvSpPr/>
          <p:nvPr/>
        </p:nvSpPr>
        <p:spPr>
          <a:xfrm>
            <a:off x="662875" y="3487200"/>
            <a:ext cx="1462746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rPr>
              <a:t>3.1 – Ensembling Learning</a:t>
            </a:r>
            <a:endParaRPr sz="1200" dirty="0">
              <a:solidFill>
                <a:schemeClr val="accen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cxnSp>
        <p:nvCxnSpPr>
          <p:cNvPr id="251" name="Google Shape;251;p39"/>
          <p:cNvCxnSpPr>
            <a:cxnSpLocks/>
            <a:stCxn id="249" idx="3"/>
          </p:cNvCxnSpPr>
          <p:nvPr/>
        </p:nvCxnSpPr>
        <p:spPr>
          <a:xfrm flipV="1">
            <a:off x="2125621" y="3883468"/>
            <a:ext cx="329129" cy="1982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2" name="Google Shape;252;p39"/>
          <p:cNvSpPr/>
          <p:nvPr/>
        </p:nvSpPr>
        <p:spPr>
          <a:xfrm>
            <a:off x="3889561" y="3495418"/>
            <a:ext cx="194468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accent1"/>
                </a:solidFill>
                <a:latin typeface="Exo 2"/>
              </a:rPr>
              <a:t>4</a:t>
            </a:r>
            <a:r>
              <a:rPr lang="en" sz="1200" dirty="0">
                <a:solidFill>
                  <a:schemeClr val="accent1"/>
                </a:solidFill>
                <a:latin typeface="Exo 2"/>
              </a:rPr>
              <a:t>.* - Natural Language Processing (NLP)</a:t>
            </a:r>
            <a:endParaRPr sz="12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53" name="Google Shape;253;p39"/>
          <p:cNvCxnSpPr>
            <a:cxnSpLocks/>
          </p:cNvCxnSpPr>
          <p:nvPr/>
        </p:nvCxnSpPr>
        <p:spPr>
          <a:xfrm flipV="1">
            <a:off x="3512022" y="3885450"/>
            <a:ext cx="370594" cy="10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7CE7875C-AF3A-C2C2-F19E-141096FF1EEF}"/>
              </a:ext>
            </a:extLst>
          </p:cNvPr>
          <p:cNvCxnSpPr>
            <a:cxnSpLocks/>
          </p:cNvCxnSpPr>
          <p:nvPr/>
        </p:nvCxnSpPr>
        <p:spPr>
          <a:xfrm rot="5400000">
            <a:off x="4576588" y="302261"/>
            <a:ext cx="302525" cy="600445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Google Shape;242;p39">
            <a:extLst>
              <a:ext uri="{FF2B5EF4-FFF2-40B4-BE49-F238E27FC236}">
                <a16:creationId xmlns:a16="http://schemas.microsoft.com/office/drawing/2014/main" id="{C367036A-0937-2BA9-B3D7-B66F206EBDE5}"/>
              </a:ext>
            </a:extLst>
          </p:cNvPr>
          <p:cNvSpPr/>
          <p:nvPr/>
        </p:nvSpPr>
        <p:spPr>
          <a:xfrm>
            <a:off x="5899893" y="2387974"/>
            <a:ext cx="10215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Font typeface="Arial"/>
              <a:buNone/>
            </a:pPr>
            <a:r>
              <a:rPr lang="en" sz="1100" dirty="0">
                <a:solidFill>
                  <a:schemeClr val="accent1"/>
                </a:solidFill>
                <a:latin typeface="Exo 2"/>
              </a:rPr>
              <a:t>2.5 - KNN</a:t>
            </a:r>
            <a:endParaRPr sz="1100" dirty="0">
              <a:solidFill>
                <a:schemeClr val="accent1"/>
              </a:solidFill>
              <a:latin typeface="Exo 2"/>
            </a:endParaRPr>
          </a:p>
        </p:txBody>
      </p:sp>
      <p:sp>
        <p:nvSpPr>
          <p:cNvPr id="11" name="Google Shape;246;p39"/>
          <p:cNvSpPr/>
          <p:nvPr/>
        </p:nvSpPr>
        <p:spPr>
          <a:xfrm>
            <a:off x="2484398" y="3497801"/>
            <a:ext cx="1021500" cy="771335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dirty="0">
                <a:solidFill>
                  <a:schemeClr val="accent1"/>
                </a:solidFill>
                <a:latin typeface="Exo 2"/>
              </a:rPr>
              <a:t>3.2 - Neural Networks</a:t>
            </a:r>
            <a:endParaRPr sz="1200" dirty="0">
              <a:solidFill>
                <a:schemeClr val="accent1"/>
              </a:solidFill>
              <a:latin typeface="Exo 2"/>
            </a:endParaRPr>
          </a:p>
        </p:txBody>
      </p:sp>
      <p:sp>
        <p:nvSpPr>
          <p:cNvPr id="15" name="Google Shape;250;p39"/>
          <p:cNvSpPr/>
          <p:nvPr/>
        </p:nvSpPr>
        <p:spPr>
          <a:xfrm>
            <a:off x="6215053" y="3487163"/>
            <a:ext cx="21255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</a:rPr>
              <a:t>5.* Competition Tips &amp; Final Thoughts</a:t>
            </a:r>
            <a:endParaRPr sz="12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9" name="Google Shape;253;p39">
            <a:extLst>
              <a:ext uri="{FF2B5EF4-FFF2-40B4-BE49-F238E27FC236}">
                <a16:creationId xmlns:a16="http://schemas.microsoft.com/office/drawing/2014/main" id="{83D54D0B-E89E-5AFB-7532-752D8B42179B}"/>
              </a:ext>
            </a:extLst>
          </p:cNvPr>
          <p:cNvCxnSpPr>
            <a:cxnSpLocks/>
          </p:cNvCxnSpPr>
          <p:nvPr/>
        </p:nvCxnSpPr>
        <p:spPr>
          <a:xfrm flipV="1">
            <a:off x="5847310" y="3908621"/>
            <a:ext cx="370594" cy="10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8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2809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Syntax: sns.boxplot(x=[column name], y=[column name], data=[dataframe name])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Creates a box-and-whisker plot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Useful tip - you can do entire dataframes instead of x and y specifications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4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sns.boxplot()</a:t>
            </a:r>
            <a:endParaRPr/>
          </a:p>
        </p:txBody>
      </p:sp>
      <p:pic>
        <p:nvPicPr>
          <p:cNvPr id="279" name="Google Shape;279;p48"/>
          <p:cNvPicPr preferRelativeResize="0"/>
          <p:nvPr/>
        </p:nvPicPr>
        <p:blipFill rotWithShape="1">
          <a:blip r:embed="rId3">
            <a:alphaModFix/>
          </a:blip>
          <a:srcRect r="17837"/>
          <a:stretch/>
        </p:blipFill>
        <p:spPr>
          <a:xfrm>
            <a:off x="4247400" y="1553600"/>
            <a:ext cx="3756550" cy="263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9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2809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Syntax: sns.violinplot(x=[column name], y=[column name], data=[dataframe name]) -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Graph that uses thickness to represent occurrences and has a KDE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4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sns.violinplot()</a:t>
            </a:r>
            <a:endParaRPr/>
          </a:p>
        </p:txBody>
      </p:sp>
      <p:pic>
        <p:nvPicPr>
          <p:cNvPr id="286" name="Google Shape;28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4563" y="1609513"/>
            <a:ext cx="3495675" cy="242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0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2809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Syntax: sns.stripplot(x=[column name], y=columnname, data=[dataframe name]) 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creates a small strip of dots for visualisation</a:t>
            </a:r>
            <a:endParaRPr dirty="0"/>
          </a:p>
        </p:txBody>
      </p:sp>
      <p:sp>
        <p:nvSpPr>
          <p:cNvPr id="292" name="Google Shape;292;p50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sns.stripplot()</a:t>
            </a:r>
            <a:endParaRPr/>
          </a:p>
        </p:txBody>
      </p:sp>
      <p:pic>
        <p:nvPicPr>
          <p:cNvPr id="293" name="Google Shape;293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9400" y="1102975"/>
            <a:ext cx="5195008" cy="353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1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GRIDS AND STYLE</a:t>
            </a:r>
            <a:endParaRPr/>
          </a:p>
        </p:txBody>
      </p:sp>
      <p:sp>
        <p:nvSpPr>
          <p:cNvPr id="299" name="Google Shape;299;p51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300" name="Google Shape;300;p51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2"/>
          <p:cNvSpPr txBox="1">
            <a:spLocks noGrp="1"/>
          </p:cNvSpPr>
          <p:nvPr>
            <p:ph type="body" idx="1"/>
          </p:nvPr>
        </p:nvSpPr>
        <p:spPr>
          <a:xfrm>
            <a:off x="1917900" y="102247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Grid type plots: they overlay different types of graphs using different columns of a dataframe.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It uses the same plots as other sections but just formats them.</a:t>
            </a:r>
            <a:endParaRPr/>
          </a:p>
        </p:txBody>
      </p:sp>
      <p:sp>
        <p:nvSpPr>
          <p:cNvPr id="306" name="Google Shape;306;p5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overview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3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Condensed"/>
                <a:ea typeface="Roboto Condensed"/>
                <a:cs typeface="Roboto Condensed"/>
                <a:sym typeface="Roboto Condensed"/>
              </a:rPr>
              <a:t>sns.PairGrid(dataframe)</a:t>
            </a:r>
            <a:endParaRPr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Then map: [variable name]: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sns.PairGrid(dataframe)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[variable name].map(sns.scatterplot)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5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sns.PairGrid()</a:t>
            </a:r>
            <a:endParaRPr/>
          </a:p>
        </p:txBody>
      </p:sp>
      <p:pic>
        <p:nvPicPr>
          <p:cNvPr id="313" name="Google Shape;313;p53" descr="Seaborn - Pair Gri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1775" y="875875"/>
            <a:ext cx="5000625" cy="4167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33168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Condensed"/>
                <a:ea typeface="Roboto Condensed"/>
                <a:cs typeface="Roboto Condensed"/>
                <a:sym typeface="Roboto Condensed"/>
              </a:rPr>
              <a:t>sns.JointGrid(x, y, data)</a:t>
            </a:r>
            <a:r>
              <a:rPr lang="en"/>
              <a:t> - use the same variable assignment and then input first the side plot and then the middle plot (like jointplot)</a:t>
            </a:r>
            <a:endParaRPr/>
          </a:p>
        </p:txBody>
      </p:sp>
      <p:sp>
        <p:nvSpPr>
          <p:cNvPr id="319" name="Google Shape;319;p5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sns.JointGrid()</a:t>
            </a:r>
            <a:endParaRPr/>
          </a:p>
        </p:txBody>
      </p:sp>
      <p:pic>
        <p:nvPicPr>
          <p:cNvPr id="320" name="Google Shape;320;p54" descr="seaborn.JointGrid — seaborn 0.11.2 documentati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8400" y="1405650"/>
            <a:ext cx="3184851" cy="320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5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29928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Condensed"/>
                <a:ea typeface="Roboto Condensed"/>
                <a:cs typeface="Roboto Condensed"/>
                <a:sym typeface="Roboto Condensed"/>
              </a:rPr>
              <a:t>sns.FacetGrid(dataframe, col=, row=)</a:t>
            </a:r>
            <a:r>
              <a:rPr lang="en"/>
              <a:t> - use the map function along with ANOTHER column name to create a graph</a:t>
            </a:r>
            <a:endParaRPr/>
          </a:p>
        </p:txBody>
      </p:sp>
      <p:sp>
        <p:nvSpPr>
          <p:cNvPr id="326" name="Google Shape;326;p5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sns.FacetGrid()</a:t>
            </a:r>
            <a:endParaRPr/>
          </a:p>
        </p:txBody>
      </p:sp>
      <p:pic>
        <p:nvPicPr>
          <p:cNvPr id="327" name="Google Shape;327;p55" descr="seaborn.FacetGrid — seaborn 0.11.2 documentati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9175" y="1586075"/>
            <a:ext cx="2809775" cy="28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6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Condensed"/>
                <a:ea typeface="Roboto Condensed"/>
                <a:cs typeface="Roboto Condensed"/>
                <a:sym typeface="Roboto Condensed"/>
              </a:rPr>
              <a:t>sns.set_style(“white”)</a:t>
            </a:r>
            <a:r>
              <a:rPr lang="en"/>
              <a:t> - more examples include “ticks”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Condensed"/>
                <a:ea typeface="Roboto Condensed"/>
                <a:cs typeface="Roboto Condensed"/>
                <a:sym typeface="Roboto Condensed"/>
              </a:rPr>
              <a:t>sns.despine() </a:t>
            </a:r>
            <a:r>
              <a:rPr lang="en"/>
              <a:t>- removes lines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Size: plt.figure(</a:t>
            </a:r>
            <a:r>
              <a:rPr lang="en" b="1">
                <a:latin typeface="Roboto Condensed"/>
                <a:ea typeface="Roboto Condensed"/>
                <a:cs typeface="Roboto Condensed"/>
                <a:sym typeface="Roboto Condensed"/>
              </a:rPr>
              <a:t>figsize</a:t>
            </a:r>
            <a:r>
              <a:rPr lang="en"/>
              <a:t>(tuple))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sns.set_context(</a:t>
            </a:r>
            <a:r>
              <a:rPr lang="en" b="1">
                <a:latin typeface="Roboto Condensed"/>
                <a:ea typeface="Roboto Condensed"/>
                <a:cs typeface="Roboto Condensed"/>
                <a:sym typeface="Roboto Condensed"/>
              </a:rPr>
              <a:t>scale</a:t>
            </a:r>
            <a:r>
              <a:rPr lang="en"/>
              <a:t>, type, etc.) - unconventional terms that usually don’t have their own commands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Condensed"/>
                <a:ea typeface="Roboto Condensed"/>
                <a:cs typeface="Roboto Condensed"/>
                <a:sym typeface="Roboto Condensed"/>
              </a:rPr>
              <a:t>Note: </a:t>
            </a:r>
            <a:r>
              <a:rPr lang="en"/>
              <a:t>Style is not something that can be taught in detail! The internet is your best friend for finding specific miniscule style details!</a:t>
            </a:r>
            <a:endParaRPr/>
          </a:p>
        </p:txBody>
      </p:sp>
      <p:sp>
        <p:nvSpPr>
          <p:cNvPr id="333" name="Google Shape;333;p5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quick example of style: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7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PLOTS</a:t>
            </a:r>
            <a:endParaRPr/>
          </a:p>
        </p:txBody>
      </p:sp>
      <p:sp>
        <p:nvSpPr>
          <p:cNvPr id="339" name="Google Shape;339;p57"/>
          <p:cNvSpPr txBox="1">
            <a:spLocks noGrp="1"/>
          </p:cNvSpPr>
          <p:nvPr>
            <p:ph type="title" idx="2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340" name="Google Shape;340;p57"/>
          <p:cNvCxnSpPr/>
          <p:nvPr/>
        </p:nvCxnSpPr>
        <p:spPr>
          <a:xfrm>
            <a:off x="2162075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48" name="Google Shape;148;p31"/>
          <p:cNvSpPr txBox="1">
            <a:spLocks noGrp="1"/>
          </p:cNvSpPr>
          <p:nvPr>
            <p:ph type="ctrTitle" idx="2"/>
          </p:nvPr>
        </p:nvSpPr>
        <p:spPr>
          <a:xfrm>
            <a:off x="390296" y="4354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 PLOTS</a:t>
            </a:r>
            <a:endParaRPr/>
          </a:p>
        </p:txBody>
      </p:sp>
      <p:sp>
        <p:nvSpPr>
          <p:cNvPr id="149" name="Google Shape;149;p31"/>
          <p:cNvSpPr txBox="1">
            <a:spLocks noGrp="1"/>
          </p:cNvSpPr>
          <p:nvPr>
            <p:ph type="ctrTitle" idx="9"/>
          </p:nvPr>
        </p:nvSpPr>
        <p:spPr>
          <a:xfrm>
            <a:off x="390296" y="1402117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MATRIX PLOTS</a:t>
            </a:r>
            <a:endParaRPr/>
          </a:p>
        </p:txBody>
      </p:sp>
      <p:sp>
        <p:nvSpPr>
          <p:cNvPr id="150" name="Google Shape;150;p31"/>
          <p:cNvSpPr txBox="1">
            <a:spLocks noGrp="1"/>
          </p:cNvSpPr>
          <p:nvPr>
            <p:ph type="title" idx="3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1" name="Google Shape;151;p31"/>
          <p:cNvSpPr txBox="1">
            <a:spLocks noGrp="1"/>
          </p:cNvSpPr>
          <p:nvPr>
            <p:ph type="title" idx="5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title" idx="4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53" name="Google Shape;153;p31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31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" name="Google Shape;155;p31"/>
          <p:cNvSpPr txBox="1">
            <a:spLocks noGrp="1"/>
          </p:cNvSpPr>
          <p:nvPr>
            <p:ph type="title" idx="6"/>
          </p:nvPr>
        </p:nvSpPr>
        <p:spPr>
          <a:xfrm>
            <a:off x="5922008" y="313141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6" name="Google Shape;156;p31"/>
          <p:cNvSpPr txBox="1">
            <a:spLocks noGrp="1"/>
          </p:cNvSpPr>
          <p:nvPr>
            <p:ph type="title" idx="7"/>
          </p:nvPr>
        </p:nvSpPr>
        <p:spPr>
          <a:xfrm>
            <a:off x="5922008" y="4151111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57" name="Google Shape;157;p31"/>
          <p:cNvSpPr txBox="1">
            <a:spLocks noGrp="1"/>
          </p:cNvSpPr>
          <p:nvPr>
            <p:ph type="ctrTitle" idx="14"/>
          </p:nvPr>
        </p:nvSpPr>
        <p:spPr>
          <a:xfrm>
            <a:off x="358296" y="2368811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CATEGORICAL PLOTS</a:t>
            </a:r>
            <a:endParaRPr/>
          </a:p>
        </p:txBody>
      </p:sp>
      <p:sp>
        <p:nvSpPr>
          <p:cNvPr id="158" name="Google Shape;158;p31"/>
          <p:cNvSpPr txBox="1">
            <a:spLocks noGrp="1"/>
          </p:cNvSpPr>
          <p:nvPr>
            <p:ph type="ctrTitle" idx="16"/>
          </p:nvPr>
        </p:nvSpPr>
        <p:spPr>
          <a:xfrm>
            <a:off x="6811558" y="313140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GRIDS AND STYLE</a:t>
            </a:r>
            <a:endParaRPr/>
          </a:p>
        </p:txBody>
      </p:sp>
      <p:sp>
        <p:nvSpPr>
          <p:cNvPr id="159" name="Google Shape;159;p31"/>
          <p:cNvSpPr txBox="1">
            <a:spLocks noGrp="1"/>
          </p:cNvSpPr>
          <p:nvPr>
            <p:ph type="ctrTitle" idx="18"/>
          </p:nvPr>
        </p:nvSpPr>
        <p:spPr>
          <a:xfrm>
            <a:off x="6811558" y="4151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PLOTS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58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u="sng" dirty="0">
                <a:latin typeface="Roboto Condensed"/>
                <a:ea typeface="Roboto Condensed"/>
                <a:cs typeface="Roboto Condensed"/>
                <a:sym typeface="Roboto Condensed"/>
              </a:rPr>
              <a:t>Regression plots</a:t>
            </a:r>
            <a:r>
              <a:rPr lang="en" b="1" dirty="0">
                <a:latin typeface="Roboto Condensed"/>
                <a:ea typeface="Roboto Condensed"/>
                <a:cs typeface="Roboto Condensed"/>
                <a:sym typeface="Roboto Condensed"/>
              </a:rPr>
              <a:t> </a:t>
            </a:r>
            <a:r>
              <a:rPr lang="en" dirty="0"/>
              <a:t>are plots that emphasize and visualize </a:t>
            </a:r>
            <a:r>
              <a:rPr lang="en" b="1" dirty="0">
                <a:latin typeface="Roboto Condensed"/>
                <a:ea typeface="Roboto Condensed"/>
                <a:cs typeface="Roboto Condensed"/>
                <a:sym typeface="Roboto Condensed"/>
              </a:rPr>
              <a:t>PATTERNS </a:t>
            </a:r>
            <a:r>
              <a:rPr lang="en" dirty="0"/>
              <a:t>in datasets. It is quite useful in an application like machine learning, where you use networks and code to find patterns.</a:t>
            </a:r>
            <a:endParaRPr dirty="0"/>
          </a:p>
        </p:txBody>
      </p:sp>
      <p:sp>
        <p:nvSpPr>
          <p:cNvPr id="346" name="Google Shape;346;p5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Quick overview: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9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36408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 Condensed"/>
                <a:ea typeface="Roboto Condensed"/>
                <a:cs typeface="Roboto Condensed"/>
                <a:sym typeface="Roboto Condensed"/>
              </a:rPr>
              <a:t>sns.lmplot(x, y, data)</a:t>
            </a:r>
            <a:r>
              <a:rPr lang="en"/>
              <a:t> - creates a regression plot with a trendline that is used to determine the position of future variables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352" name="Google Shape;352;p5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sns.lmplot()</a:t>
            </a:r>
            <a:endParaRPr/>
          </a:p>
        </p:txBody>
      </p:sp>
      <p:pic>
        <p:nvPicPr>
          <p:cNvPr id="353" name="Google Shape;35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7000" y="1250000"/>
            <a:ext cx="3495175" cy="347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0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module for data </a:t>
            </a:r>
            <a:r>
              <a:rPr lang="en" b="1" dirty="0">
                <a:latin typeface="Roboto Condensed"/>
                <a:ea typeface="Roboto Condensed"/>
                <a:cs typeface="Roboto Condensed"/>
                <a:sym typeface="Roboto Condensed"/>
              </a:rPr>
              <a:t>VISUALIZATION, </a:t>
            </a:r>
            <a:r>
              <a:rPr lang="en" dirty="0"/>
              <a:t>not </a:t>
            </a:r>
            <a:r>
              <a:rPr lang="en" b="1" dirty="0">
                <a:latin typeface="Roboto Condensed"/>
                <a:ea typeface="Roboto Condensed"/>
                <a:cs typeface="Roboto Condensed"/>
                <a:sym typeface="Roboto Condensed"/>
              </a:rPr>
              <a:t>COMPREHENSION or MODIFICATION.</a:t>
            </a:r>
            <a:endParaRPr b="1" dirty="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dirty="0"/>
              <a:t>Seaborn will put your data on graphs - good for beautifying your reports or finding out rudimentary trends.</a:t>
            </a:r>
            <a:endParaRPr dirty="0"/>
          </a:p>
        </p:txBody>
      </p:sp>
      <p:sp>
        <p:nvSpPr>
          <p:cNvPr id="165" name="Google Shape;165;p3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Seaborn?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3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DISTRIBUTION PLOTS</a:t>
            </a:r>
            <a:endParaRPr/>
          </a:p>
        </p:txBody>
      </p:sp>
      <p:sp>
        <p:nvSpPr>
          <p:cNvPr id="171" name="Google Shape;171;p33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72" name="Google Shape;172;p33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They show the distribution of data across certain intervals (like a histogram or a bar graph)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Source: Towards Data Science</a:t>
            </a:r>
            <a:endParaRPr/>
          </a:p>
        </p:txBody>
      </p:sp>
      <p:sp>
        <p:nvSpPr>
          <p:cNvPr id="178" name="Google Shape;178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DISTRIBUTION PLOTS?</a:t>
            </a:r>
            <a:endParaRPr/>
          </a:p>
        </p:txBody>
      </p:sp>
      <p:pic>
        <p:nvPicPr>
          <p:cNvPr id="179" name="Google Shape;179;p34"/>
          <p:cNvPicPr preferRelativeResize="0"/>
          <p:nvPr/>
        </p:nvPicPr>
        <p:blipFill rotWithShape="1">
          <a:blip r:embed="rId3">
            <a:alphaModFix/>
          </a:blip>
          <a:srcRect r="7235"/>
          <a:stretch/>
        </p:blipFill>
        <p:spPr>
          <a:xfrm>
            <a:off x="3270300" y="2687900"/>
            <a:ext cx="2679950" cy="202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sns.distplot(data) - shows you the distribution of values in a certain series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 can remove the KDE line and change the amount of divisions with kde=False or bins=num.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85" name="Google Shape;185;p3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sns.distplot()</a:t>
            </a:r>
            <a:endParaRPr/>
          </a:p>
        </p:txBody>
      </p:sp>
      <p:pic>
        <p:nvPicPr>
          <p:cNvPr id="186" name="Google Shape;18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4850" y="2946700"/>
            <a:ext cx="2888950" cy="17701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6"/>
          <p:cNvSpPr txBox="1">
            <a:spLocks noGrp="1"/>
          </p:cNvSpPr>
          <p:nvPr>
            <p:ph type="body" idx="1"/>
          </p:nvPr>
        </p:nvSpPr>
        <p:spPr>
          <a:xfrm>
            <a:off x="210725" y="217792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sns.scatterplot(data, x, y) - creates a scatter plot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is a DataFrame, while x is the name of one column/row,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 y is the name of another column.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When writing x and y inputs make sure to say x=’column name’,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 = ‘column name’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3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sns.scatterplot()</a:t>
            </a:r>
            <a:endParaRPr/>
          </a:p>
        </p:txBody>
      </p:sp>
      <p:pic>
        <p:nvPicPr>
          <p:cNvPr id="193" name="Google Shape;193;p36" descr="seaborn.scatterplot — seaborn 0.11.1 documentatio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6950" y="1150200"/>
            <a:ext cx="4124325" cy="3182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7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sns.jointplot (x=, y=, data=dataset, kind=)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Uses two datasets to create a graph that uses dots or hues to show the relationship and frequency of two concurrent values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kind can mean anything from “scatter” to “hist” - it’s the type of plot</a:t>
            </a:r>
            <a:endParaRPr/>
          </a:p>
        </p:txBody>
      </p:sp>
      <p:sp>
        <p:nvSpPr>
          <p:cNvPr id="199" name="Google Shape;199;p3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sns.jointplot()</a:t>
            </a:r>
            <a:endParaRPr/>
          </a:p>
        </p:txBody>
      </p:sp>
      <p:pic>
        <p:nvPicPr>
          <p:cNvPr id="200" name="Google Shape;20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7675" y="1373901"/>
            <a:ext cx="3230425" cy="267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FFFFFF"/>
      </a:dk1>
      <a:lt1>
        <a:srgbClr val="0A3455"/>
      </a:lt1>
      <a:dk2>
        <a:srgbClr val="6EBDC4"/>
      </a:dk2>
      <a:lt2>
        <a:srgbClr val="416D90"/>
      </a:lt2>
      <a:accent1>
        <a:srgbClr val="B4EBF0"/>
      </a:accent1>
      <a:accent2>
        <a:srgbClr val="7CC5CC"/>
      </a:accent2>
      <a:accent3>
        <a:srgbClr val="61A6B5"/>
      </a:accent3>
      <a:accent4>
        <a:srgbClr val="548FA6"/>
      </a:accent4>
      <a:accent5>
        <a:srgbClr val="2E5F80"/>
      </a:accent5>
      <a:accent6>
        <a:srgbClr val="1743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1014</Words>
  <Application>Microsoft Office PowerPoint</Application>
  <PresentationFormat>On-screen Show (16:9)</PresentationFormat>
  <Paragraphs>137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Roboto Condensed</vt:lpstr>
      <vt:lpstr>Fira Sans Extra Condensed Medium</vt:lpstr>
      <vt:lpstr>Roboto Condensed Light</vt:lpstr>
      <vt:lpstr>Exo 2</vt:lpstr>
      <vt:lpstr>Arial</vt:lpstr>
      <vt:lpstr>Tech Newsletter by Slidesgo</vt:lpstr>
      <vt:lpstr>04 - Seaborn</vt:lpstr>
      <vt:lpstr>Course Overview:</vt:lpstr>
      <vt:lpstr>TABLE OF CONTENTS</vt:lpstr>
      <vt:lpstr>What is Seaborn?</vt:lpstr>
      <vt:lpstr>DISTRIBUTION PLOTS</vt:lpstr>
      <vt:lpstr>What are DISTRIBUTION PLOTS?</vt:lpstr>
      <vt:lpstr>sns.distplot()</vt:lpstr>
      <vt:lpstr>sns.scatterplot()</vt:lpstr>
      <vt:lpstr>sns.jointplot()</vt:lpstr>
      <vt:lpstr>sns.lineplot()</vt:lpstr>
      <vt:lpstr>sns.histplot()</vt:lpstr>
      <vt:lpstr>sns.pairplot()</vt:lpstr>
      <vt:lpstr>sns.rugplot()</vt:lpstr>
      <vt:lpstr>sns.kdeplot()</vt:lpstr>
      <vt:lpstr>MATRIX PLOTS</vt:lpstr>
      <vt:lpstr>sns.heatmap()</vt:lpstr>
      <vt:lpstr>CATEGORICAL PLOTS</vt:lpstr>
      <vt:lpstr>sns.barplot()</vt:lpstr>
      <vt:lpstr>sns.countplot()</vt:lpstr>
      <vt:lpstr>sns.boxplot()</vt:lpstr>
      <vt:lpstr>sns.violinplot()</vt:lpstr>
      <vt:lpstr>sns.stripplot()</vt:lpstr>
      <vt:lpstr>GRIDS AND STYLE</vt:lpstr>
      <vt:lpstr>Quick overview</vt:lpstr>
      <vt:lpstr>sns.PairGrid()</vt:lpstr>
      <vt:lpstr>sns.JointGrid()</vt:lpstr>
      <vt:lpstr>sns.FacetGrid()</vt:lpstr>
      <vt:lpstr>A quick example of style:</vt:lpstr>
      <vt:lpstr>REGRESSION PLOTS</vt:lpstr>
      <vt:lpstr>Quick overview:</vt:lpstr>
      <vt:lpstr>sns.lmplot()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04 - Seaborn</dc:title>
  <cp:lastModifiedBy>Hamed, Osama</cp:lastModifiedBy>
  <cp:revision>5</cp:revision>
  <dcterms:modified xsi:type="dcterms:W3CDTF">2025-08-21T07:16:56Z</dcterms:modified>
</cp:coreProperties>
</file>